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1" cy="632874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1" cy="6328743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1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9.4 Direct Comparison…"/>
          <p:cNvSpPr txBox="1"/>
          <p:nvPr>
            <p:ph type="ctrTitle"/>
          </p:nvPr>
        </p:nvSpPr>
        <p:spPr>
          <a:xfrm>
            <a:off x="1041400" y="3810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9.4 Direct Comparison</a:t>
            </a:r>
          </a:p>
          <a:p>
            <a:pPr/>
            <a:r>
              <a:t>Test</a:t>
            </a:r>
          </a:p>
        </p:txBody>
      </p:sp>
      <p:pic>
        <p:nvPicPr>
          <p:cNvPr id="138" name="Screen Shot 2016-10-26 at 10.45.57 PM.png" descr="Screen Shot 2016-10-26 at 10.45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3644900"/>
            <a:ext cx="6921500" cy="471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creen Shot 2016-10-26 at 10.46.26 PM.png" descr="Screen Shot 2016-10-26 at 10.46.2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1500" y="8610600"/>
            <a:ext cx="6781800" cy="71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creen Shot 2016-10-26 at 11.08.15 PM.png" descr="Screen Shot 2016-10-26 at 11.08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1117600"/>
            <a:ext cx="91948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oes it converge?"/>
          <p:cNvSpPr/>
          <p:nvPr/>
        </p:nvSpPr>
        <p:spPr>
          <a:xfrm>
            <a:off x="498003" y="3505200"/>
            <a:ext cx="39973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Does it converge?</a:t>
            </a:r>
          </a:p>
        </p:txBody>
      </p:sp>
      <p:sp>
        <p:nvSpPr>
          <p:cNvPr id="173" name="The difference between the complete sum and the first 6 terms is less than the next term"/>
          <p:cNvSpPr/>
          <p:nvPr/>
        </p:nvSpPr>
        <p:spPr>
          <a:xfrm>
            <a:off x="559922" y="5835650"/>
            <a:ext cx="10642601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The difference between the complete sum and the first 6 terms is less than the next term</a:t>
            </a:r>
          </a:p>
        </p:txBody>
      </p:sp>
      <p:pic>
        <p:nvPicPr>
          <p:cNvPr id="174" name="Screen Shot 2016-10-26 at 11.11.27 PM.png" descr="Screen Shot 2016-10-26 at 11.11.2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5400" y="7150100"/>
            <a:ext cx="5689600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creen Shot 2016-10-26 at 11.11.45 PM.png" descr="Screen Shot 2016-10-26 at 11.11.4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76500" y="8229600"/>
            <a:ext cx="41021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08900" y="8585200"/>
            <a:ext cx="4102101" cy="905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creen Shot 2016-10-26 at 11.14.31 PM.png" descr="Screen Shot 2016-10-26 at 11.14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292100"/>
            <a:ext cx="10274521" cy="734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creen Shot 2016-10-26 at 11.14.59 PM.png" descr="Screen Shot 2016-10-26 at 11.14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0600" y="7992829"/>
            <a:ext cx="8089901" cy="1591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creen Shot 2016-10-26 at 11.15.35 PM.png" descr="Screen Shot 2016-10-26 at 11.15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28700"/>
            <a:ext cx="10934700" cy="293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16-10-26 at 11.17.59 PM.png" descr="Screen Shot 2016-10-26 at 11.17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5842000"/>
            <a:ext cx="10718800" cy="284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16-10-26 at 11.18.17 PM.png" descr="Screen Shot 2016-10-26 at 11.18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419100"/>
            <a:ext cx="10109201" cy="6770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 Shot 2016-10-26 at 11.19.32 PM.png" descr="Screen Shot 2016-10-26 at 11.19.3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800" y="7440480"/>
            <a:ext cx="8991600" cy="2035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 Shot 2016-10-26 at 10.47.21 PM.png" descr="Screen Shot 2016-10-26 at 10.47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3035300"/>
            <a:ext cx="4813301" cy="13846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Like a geometric series, huh? r= 1/3"/>
          <p:cNvSpPr/>
          <p:nvPr/>
        </p:nvSpPr>
        <p:spPr>
          <a:xfrm>
            <a:off x="1051613" y="4578350"/>
            <a:ext cx="6141319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Like a geometric series, huh? r= 1/3</a:t>
            </a:r>
          </a:p>
        </p:txBody>
      </p:sp>
      <p:pic>
        <p:nvPicPr>
          <p:cNvPr id="143" name="Screen Shot 2016-10-26 at 10.49.32 PM.png" descr="Screen Shot 2016-10-26 at 10.49.3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5803900"/>
            <a:ext cx="5626101" cy="148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Like p-series, huh? p=1/2-- but not smaller"/>
          <p:cNvSpPr/>
          <p:nvPr/>
        </p:nvSpPr>
        <p:spPr>
          <a:xfrm>
            <a:off x="1089645" y="7448550"/>
            <a:ext cx="725905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Like p-series, huh? p=1/2-- but not smaller</a:t>
            </a:r>
          </a:p>
        </p:txBody>
      </p:sp>
      <p:sp>
        <p:nvSpPr>
          <p:cNvPr id="145" name="Need to show:…"/>
          <p:cNvSpPr/>
          <p:nvPr/>
        </p:nvSpPr>
        <p:spPr>
          <a:xfrm>
            <a:off x="3030159" y="431800"/>
            <a:ext cx="6426027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Need to show:</a:t>
            </a:r>
          </a:p>
          <a:p>
            <a:pPr/>
            <a:r>
              <a:t>Smaller than a converging or </a:t>
            </a:r>
          </a:p>
          <a:p>
            <a:pPr/>
            <a:r>
              <a:t>Larger than a diverging</a:t>
            </a:r>
          </a:p>
        </p:txBody>
      </p:sp>
      <p:sp>
        <p:nvSpPr>
          <p:cNvPr id="146" name="Like the harmonic, huh?-- that’ll do !"/>
          <p:cNvSpPr/>
          <p:nvPr/>
        </p:nvSpPr>
        <p:spPr>
          <a:xfrm>
            <a:off x="1598172" y="8197850"/>
            <a:ext cx="62420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Like the harmonic, huh?-- that’ll do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6-10-26 at 10.53.44 PM.png" descr="Screen Shot 2016-10-26 at 10.53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304800"/>
            <a:ext cx="8636000" cy="8282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 Shot 2016-10-26 at 10.53.27 PM.png" descr="Screen Shot 2016-10-26 at 10.53.2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1600" y="3619500"/>
            <a:ext cx="4775200" cy="195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16-10-26 at 10.56.06 PM.png" descr="Screen Shot 2016-10-26 at 10.56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100" y="762000"/>
            <a:ext cx="10883900" cy="568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16-10-26 at 10.58.33 PM.png" descr="Screen Shot 2016-10-26 at 10.58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1130300"/>
            <a:ext cx="6261100" cy="156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Like a p-series, huh? p=3/2"/>
          <p:cNvSpPr/>
          <p:nvPr/>
        </p:nvSpPr>
        <p:spPr>
          <a:xfrm>
            <a:off x="562049" y="3314700"/>
            <a:ext cx="579964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Like a p-series, huh? p=3/2</a:t>
            </a:r>
          </a:p>
        </p:txBody>
      </p:sp>
      <p:sp>
        <p:nvSpPr>
          <p:cNvPr id="155" name="Check conditions: both series eventually always positive?"/>
          <p:cNvSpPr/>
          <p:nvPr/>
        </p:nvSpPr>
        <p:spPr>
          <a:xfrm>
            <a:off x="4598522" y="4362450"/>
            <a:ext cx="615950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Check conditions: both series eventually always positive?</a:t>
            </a:r>
          </a:p>
        </p:txBody>
      </p:sp>
      <p:pic>
        <p:nvPicPr>
          <p:cNvPr id="156" name="Screen Shot 2016-10-26 at 11.01.38 PM.png" descr="Screen Shot 2016-10-26 at 11.01.3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6146800"/>
            <a:ext cx="8039100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16-10-26 at 11.02.38 PM.png" descr="Screen Shot 2016-10-26 at 11.02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36283"/>
            <a:ext cx="9550401" cy="889063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9.5 Alternating Series Test"/>
          <p:cNvSpPr/>
          <p:nvPr/>
        </p:nvSpPr>
        <p:spPr>
          <a:xfrm>
            <a:off x="3236000" y="127000"/>
            <a:ext cx="565874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9.5 Alternating Series Test</a:t>
            </a:r>
          </a:p>
        </p:txBody>
      </p:sp>
      <p:pic>
        <p:nvPicPr>
          <p:cNvPr id="160" name="Screen Shot 2016-10-26 at 11.03.24 PM.png" descr="Screen Shot 2016-10-26 at 11.03.2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5800" y="3521535"/>
            <a:ext cx="7124701" cy="602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reen Shot 2016-10-26 at 11.04.10 PM.png" descr="Screen Shot 2016-10-26 at 11.04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1447800"/>
            <a:ext cx="7670800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heck conditions: decreasing and limit is 0"/>
          <p:cNvSpPr/>
          <p:nvPr/>
        </p:nvSpPr>
        <p:spPr>
          <a:xfrm>
            <a:off x="1055222" y="3054350"/>
            <a:ext cx="60706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Check conditions: decreasing and limit is 0</a:t>
            </a:r>
          </a:p>
        </p:txBody>
      </p:sp>
      <p:pic>
        <p:nvPicPr>
          <p:cNvPr id="164" name="Screen Shot 2016-10-26 at 11.06.03 PM.png" descr="Screen Shot 2016-10-26 at 11.06.0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9900" y="5486400"/>
            <a:ext cx="7315200" cy="109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arning: Sometimes the test fails (is inconclusive)"/>
          <p:cNvSpPr/>
          <p:nvPr/>
        </p:nvSpPr>
        <p:spPr>
          <a:xfrm>
            <a:off x="2388722" y="742950"/>
            <a:ext cx="64897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Warning: Sometimes the test fails (is inconclusive)</a:t>
            </a:r>
          </a:p>
        </p:txBody>
      </p:sp>
      <p:pic>
        <p:nvPicPr>
          <p:cNvPr id="167" name="Screen Shot 2016-10-26 at 11.06.58 PM.png" descr="Screen Shot 2016-10-26 at 11.06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2514600"/>
            <a:ext cx="107569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creen Shot 2016-10-26 at 11.07.30 PM.png" descr="Screen Shot 2016-10-26 at 11.07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01600"/>
            <a:ext cx="10960100" cy="986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